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Golos Text"/>
      <p:regular r:id="rId20"/>
      <p:bold r:id="rId21"/>
    </p:embeddedFont>
    <p:embeddedFont>
      <p:font typeface="Golos Text Medium"/>
      <p:regular r:id="rId22"/>
      <p:bold r:id="rId23"/>
    </p:embeddedFont>
    <p:embeddedFont>
      <p:font typeface="Bebas Neue"/>
      <p:regular r:id="rId24"/>
    </p:embeddedFont>
    <p:embeddedFont>
      <p:font typeface="Gantari"/>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GolosText-regular.fntdata"/><Relationship Id="rId22" Type="http://schemas.openxmlformats.org/officeDocument/2006/relationships/font" Target="fonts/GolosTextMedium-regular.fntdata"/><Relationship Id="rId21" Type="http://schemas.openxmlformats.org/officeDocument/2006/relationships/font" Target="fonts/GolosText-bold.fntdata"/><Relationship Id="rId24" Type="http://schemas.openxmlformats.org/officeDocument/2006/relationships/font" Target="fonts/BebasNeue-regular.fntdata"/><Relationship Id="rId23" Type="http://schemas.openxmlformats.org/officeDocument/2006/relationships/font" Target="fonts/GolosText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Gantari-bold.fntdata"/><Relationship Id="rId25" Type="http://schemas.openxmlformats.org/officeDocument/2006/relationships/font" Target="fonts/Gantari-regular.fntdata"/><Relationship Id="rId28" Type="http://schemas.openxmlformats.org/officeDocument/2006/relationships/font" Target="fonts/Gantari-boldItalic.fntdata"/><Relationship Id="rId27" Type="http://schemas.openxmlformats.org/officeDocument/2006/relationships/font" Target="fonts/Gantari-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a8e2848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a8e2848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b21ebf29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b21ebf29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a6080170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a6080170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2b21ebf29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2b21ebf29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a7566dfc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a7566dfc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a871cec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a871cec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4a871cec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4a871cec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a8e28482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2a8e28482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a6080170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a608017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a608017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a608017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b21ebf29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b21ebf29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c61ebc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c61ebc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b21ebf2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b21ebf2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a6080170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a6080170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2b21ebf29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b21ebf29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0" sz="480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p:nvPr>
            <p:ph hasCustomPrompt="1" type="title"/>
          </p:nvPr>
        </p:nvSpPr>
        <p:spPr>
          <a:xfrm>
            <a:off x="715100" y="15472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2050814" y="15472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a:buNone/>
              <a:defRPr b="0"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9pPr>
          </a:lstStyle>
          <a:p/>
        </p:txBody>
      </p:sp>
      <p:sp>
        <p:nvSpPr>
          <p:cNvPr id="53" name="Google Shape;53;p13"/>
          <p:cNvSpPr txBox="1"/>
          <p:nvPr>
            <p:ph hasCustomPrompt="1" idx="3" type="title"/>
          </p:nvPr>
        </p:nvSpPr>
        <p:spPr>
          <a:xfrm>
            <a:off x="715100" y="22249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2050814" y="22249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9026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2050814" y="29026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35803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2050814" y="35803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62" name="Google Shape;62;p1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5"/>
          <p:cNvSpPr txBox="1"/>
          <p:nvPr>
            <p:ph idx="1" type="subTitle"/>
          </p:nvPr>
        </p:nvSpPr>
        <p:spPr>
          <a:xfrm>
            <a:off x="715100" y="1548250"/>
            <a:ext cx="3856800" cy="14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7" name="Google Shape;67;p15"/>
          <p:cNvSpPr txBox="1"/>
          <p:nvPr/>
        </p:nvSpPr>
        <p:spPr>
          <a:xfrm>
            <a:off x="715100" y="3449850"/>
            <a:ext cx="38568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b="1" lang="en" sz="1000">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b="1" lang="en" sz="1000">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b="1" lang="en" sz="1000">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a:t>
            </a:r>
            <a:r>
              <a:rPr lang="en" sz="1000">
                <a:solidFill>
                  <a:schemeClr val="dk1"/>
                </a:solidFill>
                <a:latin typeface="Gantari"/>
                <a:ea typeface="Gantari"/>
                <a:cs typeface="Gantari"/>
                <a:sym typeface="Gantari"/>
              </a:rPr>
              <a:t> </a:t>
            </a:r>
            <a:r>
              <a:rPr b="1" lang="en" sz="1000">
                <a:solidFill>
                  <a:schemeClr val="dk1"/>
                </a:solidFill>
                <a:latin typeface="Gantari"/>
                <a:ea typeface="Gantari"/>
                <a:cs typeface="Gantari"/>
                <a:sym typeface="Gantari"/>
              </a:rPr>
              <a:t>Eliana Delacour</a:t>
            </a:r>
            <a:endParaRPr b="1" sz="1000">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7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15100" y="701850"/>
            <a:ext cx="2035200" cy="1071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5000">
                <a:solidFill>
                  <a:schemeClr val="accent3"/>
                </a:solidFill>
                <a:latin typeface="Golos Text Medium"/>
                <a:ea typeface="Golos Text Medium"/>
                <a:cs typeface="Golos Text Medium"/>
                <a:sym typeface="Golos Text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8" name="Google Shape;18;p4"/>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Medium"/>
              <a:buChar char="●"/>
              <a:defRPr>
                <a:solidFill>
                  <a:schemeClr val="dk1"/>
                </a:solidFill>
              </a:defRPr>
            </a:lvl1pPr>
            <a:lvl2pPr indent="-317500" lvl="1" marL="914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indent="-317500" lvl="2" marL="1371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indent="-317500" lvl="3" marL="1828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indent="-317500" lvl="4" marL="22860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indent="-317500" lvl="5" marL="27432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indent="-317500" lvl="6" marL="3200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indent="-317500" lvl="7" marL="3657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indent="-317500" lvl="8" marL="4114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p:nvPr>
            <p:ph idx="1" type="subTitle"/>
          </p:nvPr>
        </p:nvSpPr>
        <p:spPr>
          <a:xfrm>
            <a:off x="7151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3" name="Google Shape;23;p5"/>
          <p:cNvSpPr txBox="1"/>
          <p:nvPr>
            <p:ph idx="2" type="subTitle"/>
          </p:nvPr>
        </p:nvSpPr>
        <p:spPr>
          <a:xfrm>
            <a:off x="7150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3" type="subTitle"/>
          </p:nvPr>
        </p:nvSpPr>
        <p:spPr>
          <a:xfrm>
            <a:off x="45720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5719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2" name="Google Shape;32;p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70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 name="Google Shape;7;p1"/>
          <p:cNvSpPr txBox="1"/>
          <p:nvPr>
            <p:ph idx="1" type="body"/>
          </p:nvPr>
        </p:nvSpPr>
        <p:spPr>
          <a:xfrm>
            <a:off x="715100" y="1242450"/>
            <a:ext cx="7713900" cy="336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youtube.com/watch?v=lgy1Rh6YSlY" TargetMode="Externa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ctrTitle"/>
          </p:nvPr>
        </p:nvSpPr>
        <p:spPr>
          <a:xfrm>
            <a:off x="715100" y="714150"/>
            <a:ext cx="4652400" cy="3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 Detection</a:t>
            </a:r>
            <a:endParaRPr/>
          </a:p>
          <a:p>
            <a:pPr indent="0" lvl="0" marL="0" rtl="0" algn="l">
              <a:spcBef>
                <a:spcPts val="0"/>
              </a:spcBef>
              <a:spcAft>
                <a:spcPts val="0"/>
              </a:spcAft>
              <a:buNone/>
            </a:pPr>
            <a:r>
              <a:rPr lang="en" sz="2900"/>
              <a:t>With Duckybot19</a:t>
            </a:r>
            <a:endParaRPr sz="2900"/>
          </a:p>
          <a:p>
            <a:pPr indent="0" lvl="0" marL="0" rtl="0" algn="l">
              <a:spcBef>
                <a:spcPts val="0"/>
              </a:spcBef>
              <a:spcAft>
                <a:spcPts val="0"/>
              </a:spcAft>
              <a:buNone/>
            </a:pPr>
            <a:r>
              <a:t/>
            </a:r>
            <a:endParaRPr sz="2900"/>
          </a:p>
          <a:p>
            <a:pPr indent="0" lvl="0" marL="0" rtl="0" algn="l">
              <a:spcBef>
                <a:spcPts val="0"/>
              </a:spcBef>
              <a:spcAft>
                <a:spcPts val="0"/>
              </a:spcAft>
              <a:buNone/>
            </a:pPr>
            <a:r>
              <a:rPr lang="en" sz="1500"/>
              <a:t>Sohaib Salman</a:t>
            </a:r>
            <a:endParaRPr sz="1500"/>
          </a:p>
          <a:p>
            <a:pPr indent="0" lvl="0" marL="0" rtl="0" algn="l">
              <a:spcBef>
                <a:spcPts val="0"/>
              </a:spcBef>
              <a:spcAft>
                <a:spcPts val="0"/>
              </a:spcAft>
              <a:buNone/>
            </a:pPr>
            <a:r>
              <a:rPr lang="en" sz="1500"/>
              <a:t>Ashmal Ahmed</a:t>
            </a:r>
            <a:endParaRPr sz="1500"/>
          </a:p>
          <a:p>
            <a:pPr indent="0" lvl="0" marL="0" rtl="0" algn="l">
              <a:spcBef>
                <a:spcPts val="0"/>
              </a:spcBef>
              <a:spcAft>
                <a:spcPts val="0"/>
              </a:spcAft>
              <a:buNone/>
            </a:pPr>
            <a:r>
              <a:rPr lang="en" sz="1500"/>
              <a:t>Sabeeh Ur Rehman Sulehri</a:t>
            </a:r>
            <a:endParaRPr sz="1500"/>
          </a:p>
        </p:txBody>
      </p:sp>
      <p:cxnSp>
        <p:nvCxnSpPr>
          <p:cNvPr id="77" name="Google Shape;77;p18"/>
          <p:cNvCxnSpPr/>
          <p:nvPr/>
        </p:nvCxnSpPr>
        <p:spPr>
          <a:xfrm>
            <a:off x="4466175" y="206955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the Model</a:t>
            </a:r>
            <a:endParaRPr/>
          </a:p>
        </p:txBody>
      </p:sp>
      <p:pic>
        <p:nvPicPr>
          <p:cNvPr id="295" name="Google Shape;295;p27"/>
          <p:cNvPicPr preferRelativeResize="0"/>
          <p:nvPr/>
        </p:nvPicPr>
        <p:blipFill>
          <a:blip r:embed="rId3">
            <a:alphaModFix/>
          </a:blip>
          <a:stretch>
            <a:fillRect/>
          </a:stretch>
        </p:blipFill>
        <p:spPr>
          <a:xfrm>
            <a:off x="715100" y="1197875"/>
            <a:ext cx="7319150" cy="3596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the Model</a:t>
            </a:r>
            <a:endParaRPr/>
          </a:p>
        </p:txBody>
      </p:sp>
      <p:pic>
        <p:nvPicPr>
          <p:cNvPr id="301" name="Google Shape;301;p28"/>
          <p:cNvPicPr preferRelativeResize="0"/>
          <p:nvPr/>
        </p:nvPicPr>
        <p:blipFill>
          <a:blip r:embed="rId3">
            <a:alphaModFix/>
          </a:blip>
          <a:stretch>
            <a:fillRect/>
          </a:stretch>
        </p:blipFill>
        <p:spPr>
          <a:xfrm>
            <a:off x="823125" y="1242400"/>
            <a:ext cx="4036324" cy="3596299"/>
          </a:xfrm>
          <a:prstGeom prst="rect">
            <a:avLst/>
          </a:prstGeom>
          <a:noFill/>
          <a:ln>
            <a:noFill/>
          </a:ln>
        </p:spPr>
      </p:pic>
      <p:pic>
        <p:nvPicPr>
          <p:cNvPr id="302" name="Google Shape;302;p28"/>
          <p:cNvPicPr preferRelativeResize="0"/>
          <p:nvPr/>
        </p:nvPicPr>
        <p:blipFill>
          <a:blip r:embed="rId4">
            <a:alphaModFix/>
          </a:blip>
          <a:stretch>
            <a:fillRect/>
          </a:stretch>
        </p:blipFill>
        <p:spPr>
          <a:xfrm>
            <a:off x="5011850" y="1242400"/>
            <a:ext cx="3979750" cy="3452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txBox="1"/>
          <p:nvPr>
            <p:ph idx="2" type="title"/>
          </p:nvPr>
        </p:nvSpPr>
        <p:spPr>
          <a:xfrm>
            <a:off x="687725" y="195375"/>
            <a:ext cx="5923800" cy="7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Files</a:t>
            </a:r>
            <a:endParaRPr sz="3000">
              <a:solidFill>
                <a:schemeClr val="dk1"/>
              </a:solidFill>
            </a:endParaRPr>
          </a:p>
          <a:p>
            <a:pPr indent="0" lvl="0" marL="0" rtl="0" algn="l">
              <a:spcBef>
                <a:spcPts val="0"/>
              </a:spcBef>
              <a:spcAft>
                <a:spcPts val="0"/>
              </a:spcAft>
              <a:buNone/>
            </a:pPr>
            <a:r>
              <a:t/>
            </a:r>
            <a:endParaRPr sz="3000">
              <a:solidFill>
                <a:schemeClr val="dk1"/>
              </a:solidFill>
            </a:endParaRPr>
          </a:p>
        </p:txBody>
      </p:sp>
      <p:pic>
        <p:nvPicPr>
          <p:cNvPr id="308" name="Google Shape;308;p29"/>
          <p:cNvPicPr preferRelativeResize="0"/>
          <p:nvPr/>
        </p:nvPicPr>
        <p:blipFill>
          <a:blip r:embed="rId3">
            <a:alphaModFix/>
          </a:blip>
          <a:stretch>
            <a:fillRect/>
          </a:stretch>
        </p:blipFill>
        <p:spPr>
          <a:xfrm>
            <a:off x="884175" y="1040600"/>
            <a:ext cx="7119669" cy="38942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idx="2" type="title"/>
          </p:nvPr>
        </p:nvSpPr>
        <p:spPr>
          <a:xfrm>
            <a:off x="687725" y="195375"/>
            <a:ext cx="5923800" cy="7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Files </a:t>
            </a:r>
            <a:endParaRPr sz="3000">
              <a:solidFill>
                <a:schemeClr val="dk1"/>
              </a:solidFill>
            </a:endParaRPr>
          </a:p>
        </p:txBody>
      </p:sp>
      <p:pic>
        <p:nvPicPr>
          <p:cNvPr id="314" name="Google Shape;314;p30"/>
          <p:cNvPicPr preferRelativeResize="0"/>
          <p:nvPr/>
        </p:nvPicPr>
        <p:blipFill>
          <a:blip r:embed="rId3">
            <a:alphaModFix/>
          </a:blip>
          <a:stretch>
            <a:fillRect/>
          </a:stretch>
        </p:blipFill>
        <p:spPr>
          <a:xfrm>
            <a:off x="152400" y="852700"/>
            <a:ext cx="5281705" cy="3894226"/>
          </a:xfrm>
          <a:prstGeom prst="rect">
            <a:avLst/>
          </a:prstGeom>
          <a:noFill/>
          <a:ln>
            <a:noFill/>
          </a:ln>
        </p:spPr>
      </p:pic>
      <p:pic>
        <p:nvPicPr>
          <p:cNvPr id="315" name="Google Shape;315;p30"/>
          <p:cNvPicPr preferRelativeResize="0"/>
          <p:nvPr/>
        </p:nvPicPr>
        <p:blipFill>
          <a:blip r:embed="rId4">
            <a:alphaModFix/>
          </a:blip>
          <a:stretch>
            <a:fillRect/>
          </a:stretch>
        </p:blipFill>
        <p:spPr>
          <a:xfrm>
            <a:off x="5726375" y="1898300"/>
            <a:ext cx="3225851" cy="1142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txBox="1"/>
          <p:nvPr>
            <p:ph idx="2" type="title"/>
          </p:nvPr>
        </p:nvSpPr>
        <p:spPr>
          <a:xfrm>
            <a:off x="687725" y="195375"/>
            <a:ext cx="5923800" cy="7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Output</a:t>
            </a:r>
            <a:r>
              <a:rPr lang="en" sz="3000">
                <a:solidFill>
                  <a:schemeClr val="dk1"/>
                </a:solidFill>
              </a:rPr>
              <a:t> </a:t>
            </a:r>
            <a:endParaRPr sz="3000">
              <a:solidFill>
                <a:schemeClr val="dk1"/>
              </a:solidFill>
            </a:endParaRPr>
          </a:p>
        </p:txBody>
      </p:sp>
      <p:pic>
        <p:nvPicPr>
          <p:cNvPr id="321" name="Google Shape;321;p31"/>
          <p:cNvPicPr preferRelativeResize="0"/>
          <p:nvPr/>
        </p:nvPicPr>
        <p:blipFill>
          <a:blip r:embed="rId3">
            <a:alphaModFix/>
          </a:blip>
          <a:stretch>
            <a:fillRect/>
          </a:stretch>
        </p:blipFill>
        <p:spPr>
          <a:xfrm>
            <a:off x="152400" y="1096875"/>
            <a:ext cx="4967600" cy="3244501"/>
          </a:xfrm>
          <a:prstGeom prst="rect">
            <a:avLst/>
          </a:prstGeom>
          <a:noFill/>
          <a:ln>
            <a:noFill/>
          </a:ln>
        </p:spPr>
      </p:pic>
      <p:pic>
        <p:nvPicPr>
          <p:cNvPr id="322" name="Google Shape;322;p31"/>
          <p:cNvPicPr preferRelativeResize="0"/>
          <p:nvPr/>
        </p:nvPicPr>
        <p:blipFill>
          <a:blip r:embed="rId4">
            <a:alphaModFix/>
          </a:blip>
          <a:stretch>
            <a:fillRect/>
          </a:stretch>
        </p:blipFill>
        <p:spPr>
          <a:xfrm>
            <a:off x="4688375" y="1096875"/>
            <a:ext cx="4244524" cy="3300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txBox="1"/>
          <p:nvPr>
            <p:ph idx="2" type="title"/>
          </p:nvPr>
        </p:nvSpPr>
        <p:spPr>
          <a:xfrm>
            <a:off x="687725" y="195375"/>
            <a:ext cx="5923800" cy="7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Output</a:t>
            </a:r>
            <a:endParaRPr sz="3000">
              <a:solidFill>
                <a:schemeClr val="dk1"/>
              </a:solidFill>
            </a:endParaRPr>
          </a:p>
        </p:txBody>
      </p:sp>
      <p:pic>
        <p:nvPicPr>
          <p:cNvPr id="328" name="Google Shape;328;p32" title="Object Detection">
            <a:hlinkClick r:id="rId3"/>
          </p:cNvPr>
          <p:cNvPicPr preferRelativeResize="0"/>
          <p:nvPr/>
        </p:nvPicPr>
        <p:blipFill>
          <a:blip r:embed="rId4">
            <a:alphaModFix/>
          </a:blip>
          <a:stretch>
            <a:fillRect/>
          </a:stretch>
        </p:blipFill>
        <p:spPr>
          <a:xfrm>
            <a:off x="1274138" y="944475"/>
            <a:ext cx="6595725" cy="3710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nvSpPr>
        <p:spPr>
          <a:xfrm>
            <a:off x="989800" y="519775"/>
            <a:ext cx="7583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Golos Text"/>
                <a:ea typeface="Golos Text"/>
                <a:cs typeface="Golos Text"/>
                <a:sym typeface="Golos Text"/>
              </a:rPr>
              <a:t>Introduction</a:t>
            </a:r>
            <a:endParaRPr sz="4300">
              <a:solidFill>
                <a:schemeClr val="dk1"/>
              </a:solidFill>
              <a:latin typeface="Golos Text"/>
              <a:ea typeface="Golos Text"/>
              <a:cs typeface="Golos Text"/>
              <a:sym typeface="Golos Text"/>
            </a:endParaRPr>
          </a:p>
        </p:txBody>
      </p:sp>
      <p:sp>
        <p:nvSpPr>
          <p:cNvPr id="178" name="Google Shape;178;p19"/>
          <p:cNvSpPr txBox="1"/>
          <p:nvPr/>
        </p:nvSpPr>
        <p:spPr>
          <a:xfrm>
            <a:off x="1044550" y="1601575"/>
            <a:ext cx="74739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dk1"/>
                </a:solidFill>
                <a:latin typeface="Golos Text"/>
                <a:ea typeface="Golos Text"/>
                <a:cs typeface="Golos Text"/>
                <a:sym typeface="Golos Text"/>
              </a:rPr>
              <a:t>A duckybot is to some extent a simulation of a car system moving through a city. We applied object detection through the duckiebot’s camera to recognize the objects in and around its path.</a:t>
            </a:r>
            <a:endParaRPr sz="1800">
              <a:solidFill>
                <a:schemeClr val="dk1"/>
              </a:solidFill>
              <a:latin typeface="Golos Text"/>
              <a:ea typeface="Golos Text"/>
              <a:cs typeface="Golos Text"/>
              <a:sym typeface="Golos Tex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nvSpPr>
        <p:spPr>
          <a:xfrm>
            <a:off x="1003475" y="382875"/>
            <a:ext cx="7583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dk1"/>
                </a:solidFill>
                <a:latin typeface="Golos Text"/>
                <a:ea typeface="Golos Text"/>
                <a:cs typeface="Golos Text"/>
                <a:sym typeface="Golos Text"/>
              </a:rPr>
              <a:t>Object Detection</a:t>
            </a:r>
            <a:endParaRPr sz="3700">
              <a:solidFill>
                <a:schemeClr val="dk1"/>
              </a:solidFill>
              <a:latin typeface="Golos Text"/>
              <a:ea typeface="Golos Text"/>
              <a:cs typeface="Golos Text"/>
              <a:sym typeface="Golos Text"/>
            </a:endParaRPr>
          </a:p>
        </p:txBody>
      </p:sp>
      <p:sp>
        <p:nvSpPr>
          <p:cNvPr id="184" name="Google Shape;184;p20"/>
          <p:cNvSpPr txBox="1"/>
          <p:nvPr/>
        </p:nvSpPr>
        <p:spPr>
          <a:xfrm>
            <a:off x="410663" y="1090875"/>
            <a:ext cx="84048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dk1"/>
                </a:solidFill>
                <a:latin typeface="Golos Text"/>
                <a:ea typeface="Golos Text"/>
                <a:cs typeface="Golos Text"/>
                <a:sym typeface="Golos Text"/>
              </a:rPr>
              <a:t>Object detection is a part of computer vision that consists of locating and identifying objects in an image, video or live feed. It uses spatial </a:t>
            </a:r>
            <a:r>
              <a:rPr lang="en" sz="1800">
                <a:solidFill>
                  <a:schemeClr val="dk1"/>
                </a:solidFill>
                <a:latin typeface="Golos Text"/>
                <a:ea typeface="Golos Text"/>
                <a:cs typeface="Golos Text"/>
                <a:sym typeface="Golos Text"/>
              </a:rPr>
              <a:t>positions</a:t>
            </a:r>
            <a:r>
              <a:rPr lang="en" sz="1800">
                <a:solidFill>
                  <a:schemeClr val="dk1"/>
                </a:solidFill>
                <a:latin typeface="Golos Text"/>
                <a:ea typeface="Golos Text"/>
                <a:cs typeface="Golos Text"/>
                <a:sym typeface="Golos Text"/>
              </a:rPr>
              <a:t>, and object localization to detect objects. </a:t>
            </a:r>
            <a:endParaRPr sz="1800">
              <a:solidFill>
                <a:schemeClr val="dk1"/>
              </a:solidFill>
              <a:latin typeface="Golos Text"/>
              <a:ea typeface="Golos Text"/>
              <a:cs typeface="Golos Text"/>
              <a:sym typeface="Golos Text"/>
            </a:endParaRPr>
          </a:p>
          <a:p>
            <a:pPr indent="0" lvl="0" marL="0" rtl="0" algn="just">
              <a:spcBef>
                <a:spcPts val="0"/>
              </a:spcBef>
              <a:spcAft>
                <a:spcPts val="0"/>
              </a:spcAft>
              <a:buNone/>
            </a:pPr>
            <a:r>
              <a:rPr lang="en" sz="1800">
                <a:solidFill>
                  <a:schemeClr val="dk1"/>
                </a:solidFill>
                <a:latin typeface="Golos Text"/>
                <a:ea typeface="Golos Text"/>
                <a:cs typeface="Golos Text"/>
                <a:sym typeface="Golos Text"/>
              </a:rPr>
              <a:t>Our model of object detection will detect ducks, duckiebots, signals and stop signs.</a:t>
            </a:r>
            <a:endParaRPr sz="1800">
              <a:solidFill>
                <a:schemeClr val="dk1"/>
              </a:solidFill>
              <a:latin typeface="Golos Text"/>
              <a:ea typeface="Golos Text"/>
              <a:cs typeface="Golos Text"/>
              <a:sym typeface="Golos Text"/>
            </a:endParaRPr>
          </a:p>
        </p:txBody>
      </p:sp>
      <p:pic>
        <p:nvPicPr>
          <p:cNvPr id="185" name="Google Shape;185;p20"/>
          <p:cNvPicPr preferRelativeResize="0"/>
          <p:nvPr/>
        </p:nvPicPr>
        <p:blipFill>
          <a:blip r:embed="rId3">
            <a:alphaModFix/>
          </a:blip>
          <a:stretch>
            <a:fillRect/>
          </a:stretch>
        </p:blipFill>
        <p:spPr>
          <a:xfrm>
            <a:off x="2559775" y="2422875"/>
            <a:ext cx="4106576" cy="241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nvSpPr>
        <p:spPr>
          <a:xfrm>
            <a:off x="989800" y="519775"/>
            <a:ext cx="7583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Golos Text"/>
                <a:ea typeface="Golos Text"/>
                <a:cs typeface="Golos Text"/>
                <a:sym typeface="Golos Text"/>
              </a:rPr>
              <a:t>Object Detection</a:t>
            </a:r>
            <a:endParaRPr sz="4000">
              <a:solidFill>
                <a:schemeClr val="dk1"/>
              </a:solidFill>
              <a:latin typeface="Golos Text"/>
              <a:ea typeface="Golos Text"/>
              <a:cs typeface="Golos Text"/>
              <a:sym typeface="Golos Text"/>
            </a:endParaRPr>
          </a:p>
        </p:txBody>
      </p:sp>
      <p:sp>
        <p:nvSpPr>
          <p:cNvPr id="191" name="Google Shape;191;p21"/>
          <p:cNvSpPr txBox="1"/>
          <p:nvPr/>
        </p:nvSpPr>
        <p:spPr>
          <a:xfrm>
            <a:off x="1044550" y="1601575"/>
            <a:ext cx="41298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dk1"/>
                </a:solidFill>
                <a:latin typeface="Golos Text Medium"/>
                <a:ea typeface="Golos Text Medium"/>
                <a:cs typeface="Golos Text Medium"/>
                <a:sym typeface="Golos Text Medium"/>
              </a:rPr>
              <a:t>We used a duckybot with a camera mounted on the front which can recognize 3d objects with high accuracy. </a:t>
            </a:r>
            <a:endParaRPr sz="1800">
              <a:solidFill>
                <a:schemeClr val="dk1"/>
              </a:solidFill>
              <a:latin typeface="Golos Text Medium"/>
              <a:ea typeface="Golos Text Medium"/>
              <a:cs typeface="Golos Text Medium"/>
              <a:sym typeface="Golos Text Medium"/>
            </a:endParaRPr>
          </a:p>
          <a:p>
            <a:pPr indent="0" lvl="0" marL="0" rtl="0" algn="just">
              <a:spcBef>
                <a:spcPts val="0"/>
              </a:spcBef>
              <a:spcAft>
                <a:spcPts val="0"/>
              </a:spcAft>
              <a:buNone/>
            </a:pPr>
            <a:r>
              <a:rPr lang="en" sz="1800">
                <a:solidFill>
                  <a:schemeClr val="dk1"/>
                </a:solidFill>
                <a:latin typeface="Golos Text Medium"/>
                <a:ea typeface="Golos Text Medium"/>
                <a:cs typeface="Golos Text Medium"/>
                <a:sym typeface="Golos Text Medium"/>
              </a:rPr>
              <a:t>For the environment we used duckietown which is a simulation </a:t>
            </a:r>
            <a:r>
              <a:rPr lang="en" sz="1800">
                <a:solidFill>
                  <a:schemeClr val="dk1"/>
                </a:solidFill>
                <a:latin typeface="Golos Text Medium"/>
                <a:ea typeface="Golos Text Medium"/>
                <a:cs typeface="Golos Text Medium"/>
                <a:sym typeface="Golos Text Medium"/>
              </a:rPr>
              <a:t>environment</a:t>
            </a:r>
            <a:r>
              <a:rPr lang="en" sz="1800">
                <a:solidFill>
                  <a:schemeClr val="dk1"/>
                </a:solidFill>
                <a:latin typeface="Golos Text Medium"/>
                <a:ea typeface="Golos Text Medium"/>
                <a:cs typeface="Golos Text Medium"/>
                <a:sym typeface="Golos Text Medium"/>
              </a:rPr>
              <a:t> consisting of signs and roads and objects. </a:t>
            </a:r>
            <a:endParaRPr sz="1800">
              <a:solidFill>
                <a:schemeClr val="dk1"/>
              </a:solidFill>
              <a:latin typeface="Golos Text Medium"/>
              <a:ea typeface="Golos Text Medium"/>
              <a:cs typeface="Golos Text Medium"/>
              <a:sym typeface="Golos Text Medium"/>
            </a:endParaRPr>
          </a:p>
        </p:txBody>
      </p:sp>
      <p:pic>
        <p:nvPicPr>
          <p:cNvPr id="192" name="Google Shape;192;p21"/>
          <p:cNvPicPr preferRelativeResize="0"/>
          <p:nvPr/>
        </p:nvPicPr>
        <p:blipFill>
          <a:blip r:embed="rId3">
            <a:alphaModFix/>
          </a:blip>
          <a:stretch>
            <a:fillRect/>
          </a:stretch>
        </p:blipFill>
        <p:spPr>
          <a:xfrm>
            <a:off x="5571275" y="1380175"/>
            <a:ext cx="3420326" cy="272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a:t>
            </a:r>
            <a:endParaRPr/>
          </a:p>
          <a:p>
            <a:pPr indent="-342900" lvl="0" marL="457200" rtl="0" algn="l">
              <a:spcBef>
                <a:spcPts val="0"/>
              </a:spcBef>
              <a:spcAft>
                <a:spcPts val="0"/>
              </a:spcAft>
              <a:buSzPts val="1800"/>
              <a:buChar char="-"/>
            </a:pPr>
            <a:r>
              <a:rPr lang="en" sz="1800"/>
              <a:t>Dataset collection</a:t>
            </a:r>
            <a:endParaRPr sz="1800"/>
          </a:p>
          <a:p>
            <a:pPr indent="-342900" lvl="0" marL="457200" rtl="0" algn="l">
              <a:spcBef>
                <a:spcPts val="0"/>
              </a:spcBef>
              <a:spcAft>
                <a:spcPts val="0"/>
              </a:spcAft>
              <a:buSzPts val="1800"/>
              <a:buChar char="-"/>
            </a:pPr>
            <a:r>
              <a:rPr lang="en" sz="1800"/>
              <a:t>Dataset annotation and generation</a:t>
            </a:r>
            <a:endParaRPr sz="1800"/>
          </a:p>
          <a:p>
            <a:pPr indent="-342900" lvl="0" marL="457200" rtl="0" algn="l">
              <a:spcBef>
                <a:spcPts val="0"/>
              </a:spcBef>
              <a:spcAft>
                <a:spcPts val="0"/>
              </a:spcAft>
              <a:buSzPts val="1800"/>
              <a:buChar char="-"/>
            </a:pPr>
            <a:r>
              <a:rPr lang="en" sz="1800"/>
              <a:t>Model training</a:t>
            </a:r>
            <a:endParaRPr sz="1800"/>
          </a:p>
          <a:p>
            <a:pPr indent="-342900" lvl="0" marL="457200" rtl="0" algn="l">
              <a:spcBef>
                <a:spcPts val="0"/>
              </a:spcBef>
              <a:spcAft>
                <a:spcPts val="0"/>
              </a:spcAft>
              <a:buSzPts val="1800"/>
              <a:buChar char="-"/>
            </a:pPr>
            <a:r>
              <a:rPr lang="en" sz="1800"/>
              <a:t>Publisher nodes, python &amp; .yaml files</a:t>
            </a:r>
            <a:endParaRPr sz="1800"/>
          </a:p>
          <a:p>
            <a:pPr indent="-342900" lvl="0" marL="457200" rtl="0" algn="l">
              <a:spcBef>
                <a:spcPts val="0"/>
              </a:spcBef>
              <a:spcAft>
                <a:spcPts val="0"/>
              </a:spcAft>
              <a:buSzPts val="1800"/>
              <a:buChar char="-"/>
            </a:pPr>
            <a:r>
              <a:rPr lang="en" sz="1800"/>
              <a:t>Results </a:t>
            </a:r>
            <a:endParaRPr sz="1800"/>
          </a:p>
        </p:txBody>
      </p:sp>
      <p:grpSp>
        <p:nvGrpSpPr>
          <p:cNvPr id="198" name="Google Shape;198;p22"/>
          <p:cNvGrpSpPr/>
          <p:nvPr/>
        </p:nvGrpSpPr>
        <p:grpSpPr>
          <a:xfrm flipH="1">
            <a:off x="5932613" y="914389"/>
            <a:ext cx="3706695" cy="2550084"/>
            <a:chOff x="4388650" y="2224200"/>
            <a:chExt cx="1707525" cy="1174775"/>
          </a:xfrm>
        </p:grpSpPr>
        <p:sp>
          <p:nvSpPr>
            <p:cNvPr id="199" name="Google Shape;199;p22"/>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4" name="Google Shape;264;p22"/>
          <p:cNvCxnSpPr/>
          <p:nvPr/>
        </p:nvCxnSpPr>
        <p:spPr>
          <a:xfrm>
            <a:off x="5380025" y="336612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715100" y="535000"/>
            <a:ext cx="5307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Preparing</a:t>
            </a:r>
            <a:r>
              <a:rPr lang="en"/>
              <a:t> Training Data</a:t>
            </a:r>
            <a:endParaRPr/>
          </a:p>
        </p:txBody>
      </p:sp>
      <p:sp>
        <p:nvSpPr>
          <p:cNvPr id="270" name="Google Shape;270;p23"/>
          <p:cNvSpPr txBox="1"/>
          <p:nvPr>
            <p:ph idx="1" type="body"/>
          </p:nvPr>
        </p:nvSpPr>
        <p:spPr>
          <a:xfrm>
            <a:off x="715100" y="1242400"/>
            <a:ext cx="40896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collected a large number of images from our duckiebot and online logs that we annotated using Roboflow.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divided the images into Train, Valid and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some pre processing and augmentation steps, the dataset was generated. </a:t>
            </a:r>
            <a:endParaRPr/>
          </a:p>
          <a:p>
            <a:pPr indent="0" lvl="0" marL="0" rtl="0" algn="l">
              <a:spcBef>
                <a:spcPts val="0"/>
              </a:spcBef>
              <a:spcAft>
                <a:spcPts val="0"/>
              </a:spcAft>
              <a:buNone/>
            </a:pPr>
            <a:r>
              <a:t/>
            </a:r>
            <a:endParaRPr/>
          </a:p>
        </p:txBody>
      </p:sp>
      <p:pic>
        <p:nvPicPr>
          <p:cNvPr id="271" name="Google Shape;271;p23"/>
          <p:cNvPicPr preferRelativeResize="0"/>
          <p:nvPr/>
        </p:nvPicPr>
        <p:blipFill>
          <a:blip r:embed="rId3">
            <a:alphaModFix/>
          </a:blip>
          <a:stretch>
            <a:fillRect/>
          </a:stretch>
        </p:blipFill>
        <p:spPr>
          <a:xfrm>
            <a:off x="4722575" y="1163525"/>
            <a:ext cx="4269023" cy="271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838300" y="474850"/>
            <a:ext cx="7713900" cy="6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Preparing Training Data</a:t>
            </a:r>
            <a:endParaRPr sz="3000"/>
          </a:p>
        </p:txBody>
      </p:sp>
      <p:pic>
        <p:nvPicPr>
          <p:cNvPr id="277" name="Google Shape;277;p24"/>
          <p:cNvPicPr preferRelativeResize="0"/>
          <p:nvPr/>
        </p:nvPicPr>
        <p:blipFill>
          <a:blip r:embed="rId3">
            <a:alphaModFix/>
          </a:blip>
          <a:stretch>
            <a:fillRect/>
          </a:stretch>
        </p:blipFill>
        <p:spPr>
          <a:xfrm>
            <a:off x="520175" y="1302350"/>
            <a:ext cx="8221248" cy="36750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5"/>
          <p:cNvSpPr txBox="1"/>
          <p:nvPr>
            <p:ph type="title"/>
          </p:nvPr>
        </p:nvSpPr>
        <p:spPr>
          <a:xfrm>
            <a:off x="838300" y="474850"/>
            <a:ext cx="7713900" cy="6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Preparing Training Data</a:t>
            </a:r>
            <a:endParaRPr sz="3000"/>
          </a:p>
        </p:txBody>
      </p:sp>
      <p:pic>
        <p:nvPicPr>
          <p:cNvPr id="283" name="Google Shape;283;p25"/>
          <p:cNvPicPr preferRelativeResize="0"/>
          <p:nvPr/>
        </p:nvPicPr>
        <p:blipFill>
          <a:blip r:embed="rId3">
            <a:alphaModFix/>
          </a:blip>
          <a:stretch>
            <a:fillRect/>
          </a:stretch>
        </p:blipFill>
        <p:spPr>
          <a:xfrm>
            <a:off x="633800" y="1247600"/>
            <a:ext cx="7918398" cy="3675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the Model</a:t>
            </a:r>
            <a:endParaRPr/>
          </a:p>
        </p:txBody>
      </p:sp>
      <p:sp>
        <p:nvSpPr>
          <p:cNvPr id="289" name="Google Shape;289;p26"/>
          <p:cNvSpPr txBox="1"/>
          <p:nvPr>
            <p:ph idx="1" type="body"/>
          </p:nvPr>
        </p:nvSpPr>
        <p:spPr>
          <a:xfrm>
            <a:off x="715100" y="1242400"/>
            <a:ext cx="7539000" cy="336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For our object detection we used Yolov5. Yolov5 is an object detection architecture and network which performs the task by dividing the input image into a grid and predicting bounding boxes and class probabilities from the grid for each component. </a:t>
            </a:r>
            <a:endParaRPr sz="1600"/>
          </a:p>
          <a:p>
            <a:pPr indent="0" lvl="0" marL="0" rtl="0" algn="just">
              <a:spcBef>
                <a:spcPts val="1000"/>
              </a:spcBef>
              <a:spcAft>
                <a:spcPts val="0"/>
              </a:spcAft>
              <a:buNone/>
            </a:pPr>
            <a:r>
              <a:rPr lang="en" sz="1600"/>
              <a:t>We trained the model using our generated annotated dataset from Roboflow with the right batch size. Then we used the output weights with the publisher.py to subscribe to camera feed to detect objects.</a:t>
            </a:r>
            <a:endParaRPr sz="1600"/>
          </a:p>
          <a:p>
            <a:pPr indent="0" lvl="0" marL="0" rtl="0" algn="just">
              <a:spcBef>
                <a:spcPts val="1000"/>
              </a:spcBef>
              <a:spcAft>
                <a:spcPts val="1000"/>
              </a:spcAft>
              <a:buNone/>
            </a:pPr>
            <a:r>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